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94" r:id="rId6"/>
    <p:sldId id="293" r:id="rId7"/>
    <p:sldId id="295" r:id="rId8"/>
    <p:sldId id="292" r:id="rId9"/>
    <p:sldId id="291" r:id="rId10"/>
    <p:sldId id="280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36" roundtripDataSignature="AMtx7miLeeFCHKIxvDV88uNvJXY0E4gF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930D"/>
    <a:srgbClr val="C5B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F5E601-35D6-4320-8E8B-7ABCC2E4A1A5}" v="6" dt="2023-02-16T10:09:53.113"/>
  </p1510:revLst>
</p1510:revInfo>
</file>

<file path=ppt/tableStyles.xml><?xml version="1.0" encoding="utf-8"?>
<a:tblStyleLst xmlns:a="http://schemas.openxmlformats.org/drawingml/2006/main" def="{30D05B44-10EC-4CF8-942C-125879D100A4}">
  <a:tblStyle styleId="{30D05B44-10EC-4CF8-942C-125879D100A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6E7"/>
          </a:solidFill>
        </a:fill>
      </a:tcStyle>
    </a:wholeTbl>
    <a:band1H>
      <a:tcTxStyle/>
      <a:tcStyle>
        <a:tcBdr/>
        <a:fill>
          <a:solidFill>
            <a:srgbClr val="DDEC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DEC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0"/>
    <p:restoredTop sz="94049" autoAdjust="0"/>
  </p:normalViewPr>
  <p:slideViewPr>
    <p:cSldViewPr snapToGrid="0">
      <p:cViewPr varScale="1">
        <p:scale>
          <a:sx n="83" d="100"/>
          <a:sy n="83" d="100"/>
        </p:scale>
        <p:origin x="71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36" Type="http://customschemas.google.com/relationships/presentationmetadata" Target="metadata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1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21;p18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26" name="Google Shape;26;p18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" name="Google Shape;95;p2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solidFill>
              <a:srgbClr val="C5B91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Google Shape;35;p2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36;p20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41" name="Google Shape;41;p20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1"/>
          </p:nvPr>
        </p:nvSpPr>
        <p:spPr>
          <a:xfrm>
            <a:off x="1097278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2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2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2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p25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5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25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25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2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26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26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6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D2CDB0"/>
          </a:solidFill>
          <a:ln>
            <a:noFill/>
          </a:ln>
        </p:spPr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5" name="Google Shape;85;p2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6" name="Google Shape;86;p2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1" name="Google Shape;91;p2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2" name="Google Shape;92;p2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17"/>
          <p:cNvSpPr/>
          <p:nvPr userDrawn="1"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17" name="Google Shape;17;p17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/>
          <p:nvPr/>
        </p:nvSpPr>
        <p:spPr>
          <a:xfrm>
            <a:off x="0" y="-1"/>
            <a:ext cx="12192001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"/>
          <p:cNvSpPr txBox="1">
            <a:spLocks noGrp="1"/>
          </p:cNvSpPr>
          <p:nvPr>
            <p:ph type="ctrTitle"/>
          </p:nvPr>
        </p:nvSpPr>
        <p:spPr>
          <a:xfrm>
            <a:off x="5289754" y="39340"/>
            <a:ext cx="6253317" cy="368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200"/>
              <a:buFont typeface="Calibri"/>
              <a:buNone/>
            </a:pPr>
            <a:r>
              <a:rPr lang="en-US" sz="6200" dirty="0"/>
              <a:t>East Canada Paper</a:t>
            </a:r>
            <a:endParaRPr dirty="0"/>
          </a:p>
        </p:txBody>
      </p:sp>
      <p:sp>
        <p:nvSpPr>
          <p:cNvPr id="107" name="Google Shape;107;p1"/>
          <p:cNvSpPr txBox="1">
            <a:spLocks noGrp="1"/>
          </p:cNvSpPr>
          <p:nvPr>
            <p:ph type="subTitle" idx="1"/>
          </p:nvPr>
        </p:nvSpPr>
        <p:spPr>
          <a:xfrm>
            <a:off x="5289753" y="3855864"/>
            <a:ext cx="6269347" cy="1238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800" dirty="0"/>
              <a:t>Customer Project Handover</a:t>
            </a:r>
            <a:endParaRPr sz="2800" dirty="0"/>
          </a:p>
        </p:txBody>
      </p:sp>
      <p:cxnSp>
        <p:nvCxnSpPr>
          <p:cNvPr id="109" name="Google Shape;109;p1"/>
          <p:cNvCxnSpPr/>
          <p:nvPr/>
        </p:nvCxnSpPr>
        <p:spPr>
          <a:xfrm>
            <a:off x="5447071" y="3743643"/>
            <a:ext cx="5636107" cy="0"/>
          </a:xfrm>
          <a:prstGeom prst="straightConnector1">
            <a:avLst/>
          </a:prstGeom>
          <a:noFill/>
          <a:ln w="9525" cap="flat" cmpd="sng">
            <a:solidFill>
              <a:schemeClr val="dk2">
                <a:alpha val="89803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5FF7FB-B402-DF62-EEB2-7F22FF7110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07EA7A4D-E836-84FA-B1E2-D4B51445C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63" y="0"/>
            <a:ext cx="520949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Technical tasks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n-US" dirty="0"/>
              <a:t>As part of the handover strategy for East Canada Paper, the handover of the following technical tasks will be completed and agreed upon: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Monitoring System: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Handover of the monitoring system, including setup, configuration, and routine maintenance.</a:t>
            </a: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Training on monitoring tools and dashboards to ensure the ECP technical team can effectively manage and troubleshoot.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Security Management: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Transfer of security management responsibilities, including user access control, role assignments, and authorization setups.</a:t>
            </a: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Documentation and training on security protocols to maintain data integrity and system confidentiality.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372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Business process checklist items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Identify examples of business process-related items that you will include in the handover checklist.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Supplier Criteria Evaluation: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Ensure ECP users understand how to view and filter the list of suppliers based on specific criteria.</a:t>
            </a: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Provide documentation on the process of identifying suppliers meeting certain conditions.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Order Processing Workflow: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Handover of the order processing workflow, emphasizing key steps and decision points.</a:t>
            </a: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Documentation on handling exceptions or special cases in the order fulfillment process.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Support process checklist items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114300" indent="0">
              <a:buNone/>
            </a:pPr>
            <a:r>
              <a:rPr lang="en-US" dirty="0"/>
              <a:t>Identify examples of support process-related items that you will include in the handover checklist.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Issue Resolution in Delivery Date Format: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Training the support team on fixing issues related to the delivery date format.</a:t>
            </a: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Documenting common issues and their resolutions, specifically addressing date-related format concerns.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Effective Incident Handling: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Providing guidelines for the support team on efficient incident management and resolution.</a:t>
            </a: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Documenting the escalation process and criteria for different types of issues.</a:t>
            </a:r>
            <a:r>
              <a:rPr lang="en-US" dirty="0">
                <a:solidFill>
                  <a:schemeClr val="tx1"/>
                </a:solidFill>
              </a:rPr>
              <a:t> 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51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General Data Protection Regulation (GDPR)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n-US" dirty="0"/>
              <a:t>Identify an action you would take with respect to GDPR during the handover process of the East Canada Paper SAP implementation project.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Data Privacy Training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Conducting a session on GDPR compliance and data protection measures.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Documenting procedures for handling sensitive information, ensuring ECP's adherence to GDPR regulations.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 </a:t>
            </a:r>
          </a:p>
          <a:p>
            <a:pPr marL="114300" indent="0">
              <a:buClr>
                <a:schemeClr val="tx1"/>
              </a:buClr>
              <a:buNone/>
            </a:pPr>
            <a:r>
              <a:rPr lang="en-US" dirty="0"/>
              <a:t>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388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Customer sign-off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US" dirty="0"/>
              <a:t>When you seek sign-off on the project from East Canada Paper, you must ensure that: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Completion of User Training: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Ensuring that all ECP users have undergone training on the new system.</a:t>
            </a: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Verifying the effectiveness of training programs through assessments and feedback.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Validation of Data Migration: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Confirming the accuracy and completeness of data migrated to the new system.</a:t>
            </a: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Conducting data integrity checks to ensure no data loss or corruption during migration.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Resolution of Outstanding Issues: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Addressing and resolving any outstanding issues or concerns raised by ECP stakeholders.</a:t>
            </a:r>
          </a:p>
          <a:p>
            <a:pPr marL="742950" lvl="1" indent="-285750"/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Documenting a comprehensive issue resolution log for transparency and future reference.</a:t>
            </a:r>
          </a:p>
          <a:p>
            <a:pPr marL="114300" indent="0">
              <a:buClr>
                <a:schemeClr val="tx1"/>
              </a:buClr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702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349EBF-6D1E-A207-F65D-B79B56DA4B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63FFD5-52AB-338A-B778-DBD52065A480}"/>
              </a:ext>
            </a:extLst>
          </p:cNvPr>
          <p:cNvSpPr txBox="1"/>
          <p:nvPr/>
        </p:nvSpPr>
        <p:spPr>
          <a:xfrm>
            <a:off x="4608252" y="2752449"/>
            <a:ext cx="2975495" cy="725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  <a:buClr>
                <a:srgbClr val="3F3F3F"/>
              </a:buClr>
              <a:buSzPts val="1800"/>
            </a:pPr>
            <a:r>
              <a:rPr lang="en-IN" sz="4800" dirty="0">
                <a:solidFill>
                  <a:srgbClr val="3F3F3F"/>
                </a:solidFill>
                <a:latin typeface="Calibri"/>
                <a:cs typeface="Calibri"/>
                <a:sym typeface="Calibri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552085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936FB306F8DB41A799ACF908C7C4CB" ma:contentTypeVersion="16" ma:contentTypeDescription="Create a new document." ma:contentTypeScope="" ma:versionID="19635fc1aada0307b7e81ac7e512d3fa">
  <xsd:schema xmlns:xsd="http://www.w3.org/2001/XMLSchema" xmlns:xs="http://www.w3.org/2001/XMLSchema" xmlns:p="http://schemas.microsoft.com/office/2006/metadata/properties" xmlns:ns2="a2ed0cef-3a2d-40a6-90b0-1d334f8ecdca" xmlns:ns3="631fbadb-5215-4657-8cd0-66e907a8ae8a" targetNamespace="http://schemas.microsoft.com/office/2006/metadata/properties" ma:root="true" ma:fieldsID="031381bf049acfa6cee850d3371c02df" ns2:_="" ns3:_="">
    <xsd:import namespace="a2ed0cef-3a2d-40a6-90b0-1d334f8ecdca"/>
    <xsd:import namespace="631fbadb-5215-4657-8cd0-66e907a8ae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d0cef-3a2d-40a6-90b0-1d334f8ecd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bfc8dc1-ab14-4a6b-8a4a-9f7f0b948a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1fbadb-5215-4657-8cd0-66e907a8ae8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d90ccfa-17ec-4f09-83cb-84ffe74f4290}" ma:internalName="TaxCatchAll" ma:showField="CatchAllData" ma:web="631fbadb-5215-4657-8cd0-66e907a8ae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31fbadb-5215-4657-8cd0-66e907a8ae8a" xsi:nil="true"/>
    <lcf76f155ced4ddcb4097134ff3c332f xmlns="a2ed0cef-3a2d-40a6-90b0-1d334f8ecdc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9BC64AE-D011-43C9-B034-8FE41488A819}">
  <ds:schemaRefs>
    <ds:schemaRef ds:uri="631fbadb-5215-4657-8cd0-66e907a8ae8a"/>
    <ds:schemaRef ds:uri="a2ed0cef-3a2d-40a6-90b0-1d334f8ecd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A4A4CF4-3D9F-4D5A-B4BB-47AB4BBBBD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68F8D7E-074D-4024-8220-F352C7519D11}">
  <ds:schemaRefs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microsoft.com/office/2006/metadata/properties"/>
    <ds:schemaRef ds:uri="631fbadb-5215-4657-8cd0-66e907a8ae8a"/>
    <ds:schemaRef ds:uri="a2ed0cef-3a2d-40a6-90b0-1d334f8ecdca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1566</TotalTime>
  <Words>454</Words>
  <Application>Microsoft Office PowerPoint</Application>
  <PresentationFormat>Widescreen</PresentationFormat>
  <Paragraphs>63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Söhne</vt:lpstr>
      <vt:lpstr>Retrospect</vt:lpstr>
      <vt:lpstr>East Canada Paper</vt:lpstr>
      <vt:lpstr>Technical tasks</vt:lpstr>
      <vt:lpstr>Business process checklist items</vt:lpstr>
      <vt:lpstr>Support process checklist items</vt:lpstr>
      <vt:lpstr>General Data Protection Regulation (GDPR)</vt:lpstr>
      <vt:lpstr>Customer sign-off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RenewAgra Technical Solution Design Exemplar</dc:title>
  <dc:creator>Linda Scott</dc:creator>
  <cp:lastModifiedBy>Elson</cp:lastModifiedBy>
  <cp:revision>27</cp:revision>
  <dcterms:created xsi:type="dcterms:W3CDTF">2022-12-03T14:16:29Z</dcterms:created>
  <dcterms:modified xsi:type="dcterms:W3CDTF">2024-02-22T01:01:51Z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0x010100ED936FB306F8DB41A799ACF908C7C4CB</vt:lpwstr>
  </property>
  <property fmtid="{D5CDD505-2E9C-101B-9397-08002B2CF9AE}" pid="3" name="MediaServiceImageTags">
    <vt:lpwstr/>
  </property>
</Properties>
</file>

<file path=docProps/thumbnail.jpeg>
</file>